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4" autoAdjust="0"/>
    <p:restoredTop sz="94660"/>
  </p:normalViewPr>
  <p:slideViewPr>
    <p:cSldViewPr snapToGrid="0">
      <p:cViewPr varScale="1">
        <p:scale>
          <a:sx n="75" d="100"/>
          <a:sy n="75" d="100"/>
        </p:scale>
        <p:origin x="3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5F05F3-3566-4F4F-8170-075955D4C6A6}"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9A740-ACC9-4AD6-BCE5-017AE7D9DE72}" type="slidenum">
              <a:rPr lang="en-US" smtClean="0"/>
              <a:t>‹#›</a:t>
            </a:fld>
            <a:endParaRPr lang="en-US"/>
          </a:p>
        </p:txBody>
      </p:sp>
    </p:spTree>
    <p:extLst>
      <p:ext uri="{BB962C8B-B14F-4D97-AF65-F5344CB8AC3E}">
        <p14:creationId xmlns:p14="http://schemas.microsoft.com/office/powerpoint/2010/main" val="2961738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5F05F3-3566-4F4F-8170-075955D4C6A6}"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9A740-ACC9-4AD6-BCE5-017AE7D9DE72}" type="slidenum">
              <a:rPr lang="en-US" smtClean="0"/>
              <a:t>‹#›</a:t>
            </a:fld>
            <a:endParaRPr lang="en-US"/>
          </a:p>
        </p:txBody>
      </p:sp>
    </p:spTree>
    <p:extLst>
      <p:ext uri="{BB962C8B-B14F-4D97-AF65-F5344CB8AC3E}">
        <p14:creationId xmlns:p14="http://schemas.microsoft.com/office/powerpoint/2010/main" val="3366927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5F05F3-3566-4F4F-8170-075955D4C6A6}"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9A740-ACC9-4AD6-BCE5-017AE7D9DE72}" type="slidenum">
              <a:rPr lang="en-US" smtClean="0"/>
              <a:t>‹#›</a:t>
            </a:fld>
            <a:endParaRPr lang="en-US"/>
          </a:p>
        </p:txBody>
      </p:sp>
    </p:spTree>
    <p:extLst>
      <p:ext uri="{BB962C8B-B14F-4D97-AF65-F5344CB8AC3E}">
        <p14:creationId xmlns:p14="http://schemas.microsoft.com/office/powerpoint/2010/main" val="3532983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5F05F3-3566-4F4F-8170-075955D4C6A6}"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9A740-ACC9-4AD6-BCE5-017AE7D9DE72}" type="slidenum">
              <a:rPr lang="en-US" smtClean="0"/>
              <a:t>‹#›</a:t>
            </a:fld>
            <a:endParaRPr lang="en-US"/>
          </a:p>
        </p:txBody>
      </p:sp>
    </p:spTree>
    <p:extLst>
      <p:ext uri="{BB962C8B-B14F-4D97-AF65-F5344CB8AC3E}">
        <p14:creationId xmlns:p14="http://schemas.microsoft.com/office/powerpoint/2010/main" val="2438510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5F05F3-3566-4F4F-8170-075955D4C6A6}"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9A740-ACC9-4AD6-BCE5-017AE7D9DE72}" type="slidenum">
              <a:rPr lang="en-US" smtClean="0"/>
              <a:t>‹#›</a:t>
            </a:fld>
            <a:endParaRPr lang="en-US"/>
          </a:p>
        </p:txBody>
      </p:sp>
    </p:spTree>
    <p:extLst>
      <p:ext uri="{BB962C8B-B14F-4D97-AF65-F5344CB8AC3E}">
        <p14:creationId xmlns:p14="http://schemas.microsoft.com/office/powerpoint/2010/main" val="562055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5F05F3-3566-4F4F-8170-075955D4C6A6}"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9A740-ACC9-4AD6-BCE5-017AE7D9DE72}" type="slidenum">
              <a:rPr lang="en-US" smtClean="0"/>
              <a:t>‹#›</a:t>
            </a:fld>
            <a:endParaRPr lang="en-US"/>
          </a:p>
        </p:txBody>
      </p:sp>
    </p:spTree>
    <p:extLst>
      <p:ext uri="{BB962C8B-B14F-4D97-AF65-F5344CB8AC3E}">
        <p14:creationId xmlns:p14="http://schemas.microsoft.com/office/powerpoint/2010/main" val="3427204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5F05F3-3566-4F4F-8170-075955D4C6A6}" type="datetimeFigureOut">
              <a:rPr lang="en-US" smtClean="0"/>
              <a:t>10/3/2020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C9A740-ACC9-4AD6-BCE5-017AE7D9DE72}" type="slidenum">
              <a:rPr lang="en-US" smtClean="0"/>
              <a:t>‹#›</a:t>
            </a:fld>
            <a:endParaRPr lang="en-US"/>
          </a:p>
        </p:txBody>
      </p:sp>
    </p:spTree>
    <p:extLst>
      <p:ext uri="{BB962C8B-B14F-4D97-AF65-F5344CB8AC3E}">
        <p14:creationId xmlns:p14="http://schemas.microsoft.com/office/powerpoint/2010/main" val="921045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5F05F3-3566-4F4F-8170-075955D4C6A6}" type="datetimeFigureOut">
              <a:rPr lang="en-US" smtClean="0"/>
              <a:t>10/3/2020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C9A740-ACC9-4AD6-BCE5-017AE7D9DE72}" type="slidenum">
              <a:rPr lang="en-US" smtClean="0"/>
              <a:t>‹#›</a:t>
            </a:fld>
            <a:endParaRPr lang="en-US"/>
          </a:p>
        </p:txBody>
      </p:sp>
    </p:spTree>
    <p:extLst>
      <p:ext uri="{BB962C8B-B14F-4D97-AF65-F5344CB8AC3E}">
        <p14:creationId xmlns:p14="http://schemas.microsoft.com/office/powerpoint/2010/main" val="2107307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F05F3-3566-4F4F-8170-075955D4C6A6}" type="datetimeFigureOut">
              <a:rPr lang="en-US" smtClean="0"/>
              <a:t>10/3/2020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C9A740-ACC9-4AD6-BCE5-017AE7D9DE72}" type="slidenum">
              <a:rPr lang="en-US" smtClean="0"/>
              <a:t>‹#›</a:t>
            </a:fld>
            <a:endParaRPr lang="en-US"/>
          </a:p>
        </p:txBody>
      </p:sp>
    </p:spTree>
    <p:extLst>
      <p:ext uri="{BB962C8B-B14F-4D97-AF65-F5344CB8AC3E}">
        <p14:creationId xmlns:p14="http://schemas.microsoft.com/office/powerpoint/2010/main" val="2347479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5F05F3-3566-4F4F-8170-075955D4C6A6}"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9A740-ACC9-4AD6-BCE5-017AE7D9DE72}" type="slidenum">
              <a:rPr lang="en-US" smtClean="0"/>
              <a:t>‹#›</a:t>
            </a:fld>
            <a:endParaRPr lang="en-US"/>
          </a:p>
        </p:txBody>
      </p:sp>
    </p:spTree>
    <p:extLst>
      <p:ext uri="{BB962C8B-B14F-4D97-AF65-F5344CB8AC3E}">
        <p14:creationId xmlns:p14="http://schemas.microsoft.com/office/powerpoint/2010/main" val="897626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5F05F3-3566-4F4F-8170-075955D4C6A6}"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9A740-ACC9-4AD6-BCE5-017AE7D9DE72}" type="slidenum">
              <a:rPr lang="en-US" smtClean="0"/>
              <a:t>‹#›</a:t>
            </a:fld>
            <a:endParaRPr lang="en-US"/>
          </a:p>
        </p:txBody>
      </p:sp>
    </p:spTree>
    <p:extLst>
      <p:ext uri="{BB962C8B-B14F-4D97-AF65-F5344CB8AC3E}">
        <p14:creationId xmlns:p14="http://schemas.microsoft.com/office/powerpoint/2010/main" val="2908993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5F05F3-3566-4F4F-8170-075955D4C6A6}" type="datetimeFigureOut">
              <a:rPr lang="en-US" smtClean="0"/>
              <a:t>10/3/2020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C9A740-ACC9-4AD6-BCE5-017AE7D9DE72}" type="slidenum">
              <a:rPr lang="en-US" smtClean="0"/>
              <a:t>‹#›</a:t>
            </a:fld>
            <a:endParaRPr lang="en-US"/>
          </a:p>
        </p:txBody>
      </p:sp>
    </p:spTree>
    <p:extLst>
      <p:ext uri="{BB962C8B-B14F-4D97-AF65-F5344CB8AC3E}">
        <p14:creationId xmlns:p14="http://schemas.microsoft.com/office/powerpoint/2010/main" val="419939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Key concepts in studying Social Legislation</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20095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Constitution</a:t>
            </a:r>
            <a:endParaRPr lang="en-US" b="1" dirty="0"/>
          </a:p>
        </p:txBody>
      </p:sp>
      <p:sp>
        <p:nvSpPr>
          <p:cNvPr id="3" name="Content Placeholder 2"/>
          <p:cNvSpPr>
            <a:spLocks noGrp="1"/>
          </p:cNvSpPr>
          <p:nvPr>
            <p:ph idx="1"/>
          </p:nvPr>
        </p:nvSpPr>
        <p:spPr/>
        <p:txBody>
          <a:bodyPr/>
          <a:lstStyle/>
          <a:p>
            <a:r>
              <a:rPr lang="en-US" dirty="0" smtClean="0"/>
              <a:t>A constitution is a set of fundamental principles or established rules according to which a State or Organization is governed. When these principles are written down into a single or set of legal documents, those documents may be said to comprise a written constitution.</a:t>
            </a:r>
          </a:p>
          <a:p>
            <a:r>
              <a:rPr lang="en-US" dirty="0" smtClean="0"/>
              <a:t>So we can say that Constitution is the basic principle and law of a Nation or State that determines the power and duties of the government and guarantee certain rights to the people in it. </a:t>
            </a:r>
            <a:endParaRPr lang="en-US" dirty="0"/>
          </a:p>
        </p:txBody>
      </p:sp>
    </p:spTree>
    <p:extLst>
      <p:ext uri="{BB962C8B-B14F-4D97-AF65-F5344CB8AC3E}">
        <p14:creationId xmlns:p14="http://schemas.microsoft.com/office/powerpoint/2010/main" val="1665679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9475"/>
          </a:xfrm>
        </p:spPr>
        <p:txBody>
          <a:bodyPr/>
          <a:lstStyle/>
          <a:p>
            <a:pPr algn="ctr"/>
            <a:r>
              <a:rPr lang="en-US" b="1" dirty="0" smtClean="0"/>
              <a:t>Social Justice</a:t>
            </a:r>
            <a:endParaRPr lang="en-US" b="1" dirty="0"/>
          </a:p>
        </p:txBody>
      </p:sp>
      <p:sp>
        <p:nvSpPr>
          <p:cNvPr id="3" name="Content Placeholder 2"/>
          <p:cNvSpPr>
            <a:spLocks noGrp="1"/>
          </p:cNvSpPr>
          <p:nvPr>
            <p:ph idx="1"/>
          </p:nvPr>
        </p:nvSpPr>
        <p:spPr>
          <a:xfrm>
            <a:off x="838200" y="1244600"/>
            <a:ext cx="10515600" cy="5270500"/>
          </a:xfrm>
        </p:spPr>
        <p:txBody>
          <a:bodyPr>
            <a:normAutofit lnSpcReduction="10000"/>
          </a:bodyPr>
          <a:lstStyle/>
          <a:p>
            <a:r>
              <a:rPr lang="en-US" dirty="0" smtClean="0"/>
              <a:t>Social Justice generally refers to the idea of creating a society or institution that is based on the principle of equality that understands and value human rights and that recognizes the dignity of every human being.</a:t>
            </a:r>
          </a:p>
          <a:p>
            <a:r>
              <a:rPr lang="en-US" dirty="0" smtClean="0"/>
              <a:t>Everyone tend to agree on the importance of rules of law and human rights. Social justice means the fair and proper administration of laws that all persons irrespective of ethnic origin, gender, possessions, race, religion etc., are to be treated equally and without prejudice.</a:t>
            </a:r>
          </a:p>
          <a:p>
            <a:r>
              <a:rPr lang="en-US" dirty="0" smtClean="0"/>
              <a:t>Plato said that an ideal State would rest on four virtues: wisdom, courage, moderation and justice.</a:t>
            </a:r>
          </a:p>
          <a:p>
            <a:r>
              <a:rPr lang="en-US" dirty="0" smtClean="0"/>
              <a:t>Social justice derives its authority from the codes of morality prevailing in each culture. It is concerned with equal justice not just in the courts but in all aspects of society.</a:t>
            </a:r>
            <a:endParaRPr lang="en-US" dirty="0"/>
          </a:p>
        </p:txBody>
      </p:sp>
    </p:spTree>
    <p:extLst>
      <p:ext uri="{BB962C8B-B14F-4D97-AF65-F5344CB8AC3E}">
        <p14:creationId xmlns:p14="http://schemas.microsoft.com/office/powerpoint/2010/main" val="2670746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Social Legislation</a:t>
            </a:r>
            <a:endParaRPr lang="en-US" b="1" dirty="0"/>
          </a:p>
        </p:txBody>
      </p:sp>
      <p:sp>
        <p:nvSpPr>
          <p:cNvPr id="3" name="Content Placeholder 2"/>
          <p:cNvSpPr>
            <a:spLocks noGrp="1"/>
          </p:cNvSpPr>
          <p:nvPr>
            <p:ph idx="1"/>
          </p:nvPr>
        </p:nvSpPr>
        <p:spPr/>
        <p:txBody>
          <a:bodyPr/>
          <a:lstStyle/>
          <a:p>
            <a:r>
              <a:rPr lang="en-US" dirty="0" smtClean="0"/>
              <a:t>There are various social problems which are obstacles in the social and economic development of the country. Therefore, those legislations which deal with these problems are called Social Legislation.</a:t>
            </a:r>
          </a:p>
          <a:p>
            <a:r>
              <a:rPr lang="en-US" dirty="0" smtClean="0"/>
              <a:t>In order to organize welfare activities, social legislation provides compulsory provisions for social welfare. Social welfare is not possible as long as legal provisions for the solution of social problems are not available.  </a:t>
            </a:r>
            <a:endParaRPr lang="en-US" dirty="0"/>
          </a:p>
        </p:txBody>
      </p:sp>
    </p:spTree>
    <p:extLst>
      <p:ext uri="{BB962C8B-B14F-4D97-AF65-F5344CB8AC3E}">
        <p14:creationId xmlns:p14="http://schemas.microsoft.com/office/powerpoint/2010/main" val="526373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31166"/>
          </a:xfrm>
        </p:spPr>
        <p:txBody>
          <a:bodyPr/>
          <a:lstStyle/>
          <a:p>
            <a:pPr algn="ctr"/>
            <a:r>
              <a:rPr lang="en-US" b="1" dirty="0" smtClean="0"/>
              <a:t>Law</a:t>
            </a:r>
            <a:endParaRPr lang="en-US" b="1" dirty="0"/>
          </a:p>
        </p:txBody>
      </p:sp>
      <p:sp>
        <p:nvSpPr>
          <p:cNvPr id="3" name="Content Placeholder 2"/>
          <p:cNvSpPr>
            <a:spLocks noGrp="1"/>
          </p:cNvSpPr>
          <p:nvPr>
            <p:ph idx="1"/>
          </p:nvPr>
        </p:nvSpPr>
        <p:spPr>
          <a:xfrm>
            <a:off x="838200" y="1690688"/>
            <a:ext cx="10515600" cy="4947617"/>
          </a:xfrm>
        </p:spPr>
        <p:txBody>
          <a:bodyPr>
            <a:normAutofit fontScale="92500" lnSpcReduction="10000"/>
          </a:bodyPr>
          <a:lstStyle/>
          <a:p>
            <a:r>
              <a:rPr lang="en-US" dirty="0" smtClean="0"/>
              <a:t>“Laws are codified form of social norms.”</a:t>
            </a:r>
          </a:p>
          <a:p>
            <a:r>
              <a:rPr lang="en-US" dirty="0" smtClean="0"/>
              <a:t>According to </a:t>
            </a:r>
            <a:r>
              <a:rPr lang="en-US" dirty="0" err="1" smtClean="0"/>
              <a:t>Shireen</a:t>
            </a:r>
            <a:r>
              <a:rPr lang="en-US" dirty="0" smtClean="0"/>
              <a:t> </a:t>
            </a:r>
            <a:r>
              <a:rPr lang="en-US" dirty="0" err="1" smtClean="0"/>
              <a:t>Rehmatullah</a:t>
            </a:r>
            <a:r>
              <a:rPr lang="en-US" dirty="0" smtClean="0"/>
              <a:t> </a:t>
            </a:r>
          </a:p>
          <a:p>
            <a:pPr marL="0" indent="0">
              <a:buNone/>
            </a:pPr>
            <a:r>
              <a:rPr lang="en-US" dirty="0" smtClean="0"/>
              <a:t>“Law is a body of rules, made by the government for society, interpreted by law courts and backed by the power of state.”</a:t>
            </a:r>
          </a:p>
          <a:p>
            <a:r>
              <a:rPr lang="en-US" dirty="0" smtClean="0"/>
              <a:t>Law means any system of regulations to govern the conduct of the people of a community, society or nation, in response to the need for regularity, consistency and justice based upon collective human experience.</a:t>
            </a:r>
          </a:p>
          <a:p>
            <a:r>
              <a:rPr lang="en-US" dirty="0" smtClean="0"/>
              <a:t>Law is a system of rules and guidelines, usually enforced through a set of institutions. It shapes policies and society in numerous ways and serves as a social mediator of relations between people.</a:t>
            </a:r>
          </a:p>
          <a:p>
            <a:r>
              <a:rPr lang="en-US" dirty="0" smtClean="0"/>
              <a:t>Law also raises important and complex issues concerning equality, fairness and justice. </a:t>
            </a:r>
            <a:endParaRPr lang="en-US" dirty="0"/>
          </a:p>
        </p:txBody>
      </p:sp>
    </p:spTree>
    <p:extLst>
      <p:ext uri="{BB962C8B-B14F-4D97-AF65-F5344CB8AC3E}">
        <p14:creationId xmlns:p14="http://schemas.microsoft.com/office/powerpoint/2010/main" val="440852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Central Institutions for creating and interpreting law</a:t>
            </a:r>
            <a:endParaRPr lang="en-US" b="1" dirty="0"/>
          </a:p>
        </p:txBody>
      </p:sp>
      <p:sp>
        <p:nvSpPr>
          <p:cNvPr id="3" name="Content Placeholder 2"/>
          <p:cNvSpPr>
            <a:spLocks noGrp="1"/>
          </p:cNvSpPr>
          <p:nvPr>
            <p:ph idx="1"/>
          </p:nvPr>
        </p:nvSpPr>
        <p:spPr/>
        <p:txBody>
          <a:bodyPr>
            <a:normAutofit lnSpcReduction="10000"/>
          </a:bodyPr>
          <a:lstStyle/>
          <a:p>
            <a:r>
              <a:rPr lang="en-US" dirty="0" smtClean="0"/>
              <a:t>In a typical democracy, the central institutions for creating and interpreting law are the three main branches of government, namely;</a:t>
            </a:r>
          </a:p>
          <a:p>
            <a:pPr marL="514350" indent="-514350">
              <a:buFont typeface="+mj-lt"/>
              <a:buAutoNum type="arabicPeriod"/>
            </a:pPr>
            <a:r>
              <a:rPr lang="en-US" dirty="0" smtClean="0"/>
              <a:t>Judiciary</a:t>
            </a:r>
          </a:p>
          <a:p>
            <a:pPr marL="514350" indent="-514350">
              <a:buFont typeface="+mj-lt"/>
              <a:buAutoNum type="arabicPeriod"/>
            </a:pPr>
            <a:r>
              <a:rPr lang="en-US" dirty="0" smtClean="0"/>
              <a:t>Legislature, and</a:t>
            </a:r>
          </a:p>
          <a:p>
            <a:pPr marL="514350" indent="-514350">
              <a:buFont typeface="+mj-lt"/>
              <a:buAutoNum type="arabicPeriod"/>
            </a:pPr>
            <a:r>
              <a:rPr lang="en-US" dirty="0" smtClean="0"/>
              <a:t>An accountable Executive</a:t>
            </a:r>
          </a:p>
          <a:p>
            <a:pPr marL="0" indent="0">
              <a:buNone/>
            </a:pPr>
            <a:r>
              <a:rPr lang="en-US" dirty="0" smtClean="0"/>
              <a:t>To implement and enforce the law and provide services to the public, a government’s bureaucracy, the military and police are vital. While all these organs of the State are created and bound by law, an independent legal profession and a vibrant civil society inform and support their progress.</a:t>
            </a:r>
            <a:endParaRPr lang="en-US" dirty="0"/>
          </a:p>
        </p:txBody>
      </p:sp>
    </p:spTree>
    <p:extLst>
      <p:ext uri="{BB962C8B-B14F-4D97-AF65-F5344CB8AC3E}">
        <p14:creationId xmlns:p14="http://schemas.microsoft.com/office/powerpoint/2010/main" val="3759915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975"/>
          </a:xfrm>
        </p:spPr>
        <p:txBody>
          <a:bodyPr>
            <a:normAutofit fontScale="90000"/>
          </a:bodyPr>
          <a:lstStyle/>
          <a:p>
            <a:endParaRPr lang="en-US" dirty="0"/>
          </a:p>
        </p:txBody>
      </p:sp>
      <p:sp>
        <p:nvSpPr>
          <p:cNvPr id="3" name="Content Placeholder 2"/>
          <p:cNvSpPr>
            <a:spLocks noGrp="1"/>
          </p:cNvSpPr>
          <p:nvPr>
            <p:ph idx="1"/>
          </p:nvPr>
        </p:nvSpPr>
        <p:spPr>
          <a:xfrm>
            <a:off x="838200" y="571500"/>
            <a:ext cx="10515600" cy="5605463"/>
          </a:xfrm>
        </p:spPr>
        <p:txBody>
          <a:bodyPr>
            <a:normAutofit lnSpcReduction="10000"/>
          </a:bodyPr>
          <a:lstStyle/>
          <a:p>
            <a:r>
              <a:rPr lang="en-US" dirty="0" smtClean="0"/>
              <a:t>The Judiciary (also known as the judicial system or judicature) is the system of courts that interprets and applies the law in the name of the State. The judiciary also provides a mechanism for the resolution of disputes. Judiciary does not make laws or enforce laws but rather interprets law and applies it to the facts of each case.</a:t>
            </a:r>
          </a:p>
          <a:p>
            <a:r>
              <a:rPr lang="en-US" dirty="0" smtClean="0"/>
              <a:t>This branch of government ensures equal justice under law. It usually consists of a court of final appeal (called the Supreme Court or constitutional courts), together with lower courts.</a:t>
            </a:r>
          </a:p>
          <a:p>
            <a:r>
              <a:rPr lang="en-US" dirty="0"/>
              <a:t>A legislature is a kind of deliberate assembly with the power to pass, amend and repeal laws. The law created by a legislature is called legislation.</a:t>
            </a:r>
          </a:p>
          <a:p>
            <a:r>
              <a:rPr lang="en-US" dirty="0"/>
              <a:t>In addition to enacting laws, legislatures usually have exclusive authority to raise or lower taxes and adopt the budget and other money bills. Legislatures are known by the many names, the most common being is “parliament”</a:t>
            </a:r>
          </a:p>
          <a:p>
            <a:endParaRPr lang="en-US" dirty="0"/>
          </a:p>
        </p:txBody>
      </p:sp>
    </p:spTree>
    <p:extLst>
      <p:ext uri="{BB962C8B-B14F-4D97-AF65-F5344CB8AC3E}">
        <p14:creationId xmlns:p14="http://schemas.microsoft.com/office/powerpoint/2010/main" val="2932373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11175"/>
          </a:xfrm>
        </p:spPr>
        <p:txBody>
          <a:bodyPr>
            <a:normAutofit fontScale="90000"/>
          </a:bodyPr>
          <a:lstStyle/>
          <a:p>
            <a:pPr algn="ctr"/>
            <a:r>
              <a:rPr lang="en-US" b="1" dirty="0" smtClean="0"/>
              <a:t>Legislation</a:t>
            </a:r>
            <a:endParaRPr lang="en-US" b="1" dirty="0"/>
          </a:p>
        </p:txBody>
      </p:sp>
      <p:sp>
        <p:nvSpPr>
          <p:cNvPr id="3" name="Content Placeholder 2"/>
          <p:cNvSpPr>
            <a:spLocks noGrp="1"/>
          </p:cNvSpPr>
          <p:nvPr>
            <p:ph idx="1"/>
          </p:nvPr>
        </p:nvSpPr>
        <p:spPr>
          <a:xfrm>
            <a:off x="838200" y="1041400"/>
            <a:ext cx="10515600" cy="5575300"/>
          </a:xfrm>
        </p:spPr>
        <p:txBody>
          <a:bodyPr>
            <a:normAutofit fontScale="85000" lnSpcReduction="20000"/>
          </a:bodyPr>
          <a:lstStyle/>
          <a:p>
            <a:pPr marL="0" indent="0">
              <a:buNone/>
            </a:pPr>
            <a:r>
              <a:rPr lang="en-US" u="sng" dirty="0" smtClean="0"/>
              <a:t>Definition:</a:t>
            </a:r>
            <a:r>
              <a:rPr lang="en-US" dirty="0" smtClean="0"/>
              <a:t> “The process of enacting laws and also the result of the process----- the enacted law itself.”</a:t>
            </a:r>
          </a:p>
          <a:p>
            <a:pPr marL="0" indent="0">
              <a:buNone/>
            </a:pPr>
            <a:r>
              <a:rPr lang="en-US" dirty="0" smtClean="0"/>
              <a:t>Term legislation is derived from the Latin word “</a:t>
            </a:r>
            <a:r>
              <a:rPr lang="en-US" dirty="0" err="1" smtClean="0"/>
              <a:t>Legislatum</a:t>
            </a:r>
            <a:r>
              <a:rPr lang="en-US" dirty="0" smtClean="0"/>
              <a:t>”. It comprised of two words ‘</a:t>
            </a:r>
            <a:r>
              <a:rPr lang="en-US" dirty="0" err="1" smtClean="0"/>
              <a:t>legis</a:t>
            </a:r>
            <a:r>
              <a:rPr lang="en-US" dirty="0" smtClean="0"/>
              <a:t>’ meaning law and ‘</a:t>
            </a:r>
            <a:r>
              <a:rPr lang="en-US" dirty="0" err="1" smtClean="0"/>
              <a:t>latum</a:t>
            </a:r>
            <a:r>
              <a:rPr lang="en-US" dirty="0" smtClean="0"/>
              <a:t>’ means to make, to set. So legislation means making or setting of law.</a:t>
            </a:r>
          </a:p>
          <a:p>
            <a:pPr marL="0" indent="0">
              <a:buNone/>
            </a:pPr>
            <a:r>
              <a:rPr lang="en-US" u="sng" dirty="0" smtClean="0"/>
              <a:t>Legislation Process: </a:t>
            </a:r>
            <a:r>
              <a:rPr lang="en-US" dirty="0" smtClean="0"/>
              <a:t>The legislation process is a series of steps that a legislative body takes to create, evaluate, amend and vote on proposed legislation. Legislation begins with the submission of a bill to the legislature for consideration, by a member of the parliament or by the Executive. A bill is a draft of what might become part of a written law. Thus, Bill is the draft/idea for making a law.</a:t>
            </a:r>
          </a:p>
          <a:p>
            <a:pPr marL="0" indent="0">
              <a:buNone/>
            </a:pPr>
            <a:r>
              <a:rPr lang="en-US" dirty="0"/>
              <a:t>Different provisions in the bill are discussed and amended in the parliament. Once it is approved by the majority in the house, it is sent to the senate and then to the Executive/President for approval. If the bill gets the consent of the Executive it becomes as Act/Law.</a:t>
            </a:r>
          </a:p>
          <a:p>
            <a:pPr marL="0" indent="0">
              <a:buNone/>
            </a:pPr>
            <a:r>
              <a:rPr lang="en-US" dirty="0"/>
              <a:t>The selection of appropriate and clear language for the proposed piece of legislation is critical. Legislators need to understand what is intended by the Bill and who will be affected by it. A bill is amended to accommodate interested and affected groups and to eliminate technical defects.</a:t>
            </a:r>
          </a:p>
          <a:p>
            <a:pPr marL="0" indent="0">
              <a:buNone/>
            </a:pPr>
            <a:endParaRPr lang="en-US" u="sng" dirty="0"/>
          </a:p>
        </p:txBody>
      </p:sp>
    </p:spTree>
    <p:extLst>
      <p:ext uri="{BB962C8B-B14F-4D97-AF65-F5344CB8AC3E}">
        <p14:creationId xmlns:p14="http://schemas.microsoft.com/office/powerpoint/2010/main" val="116501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5975"/>
          </a:xfrm>
        </p:spPr>
        <p:txBody>
          <a:bodyPr/>
          <a:lstStyle/>
          <a:p>
            <a:pPr algn="ctr"/>
            <a:r>
              <a:rPr lang="en-US" b="1" dirty="0"/>
              <a:t>Jurisprudence</a:t>
            </a:r>
            <a:endParaRPr lang="en-US" dirty="0"/>
          </a:p>
        </p:txBody>
      </p:sp>
      <p:sp>
        <p:nvSpPr>
          <p:cNvPr id="3" name="Content Placeholder 2"/>
          <p:cNvSpPr>
            <a:spLocks noGrp="1"/>
          </p:cNvSpPr>
          <p:nvPr>
            <p:ph idx="1"/>
          </p:nvPr>
        </p:nvSpPr>
        <p:spPr>
          <a:xfrm>
            <a:off x="838200" y="1308100"/>
            <a:ext cx="10515600" cy="5118100"/>
          </a:xfrm>
        </p:spPr>
        <p:txBody>
          <a:bodyPr>
            <a:normAutofit/>
          </a:bodyPr>
          <a:lstStyle/>
          <a:p>
            <a:r>
              <a:rPr lang="en-US" dirty="0"/>
              <a:t>Jurisprudence is the theory and philosophy of law.</a:t>
            </a:r>
          </a:p>
          <a:p>
            <a:r>
              <a:rPr lang="en-US" dirty="0"/>
              <a:t>Scholars of jurisprudence or legal theorists obtain a deeper understanding of the nature of law, legal reasoning, legal systems and legal institutions.</a:t>
            </a:r>
          </a:p>
          <a:p>
            <a:r>
              <a:rPr lang="en-US" dirty="0"/>
              <a:t>Jurisprudence is basically the philosophy behind the law.</a:t>
            </a:r>
          </a:p>
          <a:p>
            <a:r>
              <a:rPr lang="en-US" dirty="0"/>
              <a:t>It describes the principles that lead courts to make the decisions they do.</a:t>
            </a:r>
          </a:p>
          <a:p>
            <a:r>
              <a:rPr lang="en-US" dirty="0"/>
              <a:t>For example, Administrative Law is applied to review the decisions of governmental agencies, while International Law governs affairs between different states (trade, environment, military actions etc.)</a:t>
            </a:r>
          </a:p>
          <a:p>
            <a:pPr marL="0" indent="0">
              <a:buNone/>
            </a:pPr>
            <a:endParaRPr lang="en-US" dirty="0"/>
          </a:p>
        </p:txBody>
      </p:sp>
    </p:spTree>
    <p:extLst>
      <p:ext uri="{BB962C8B-B14F-4D97-AF65-F5344CB8AC3E}">
        <p14:creationId xmlns:p14="http://schemas.microsoft.com/office/powerpoint/2010/main" val="604499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Act</a:t>
            </a:r>
            <a:endParaRPr lang="en-US" dirty="0"/>
          </a:p>
        </p:txBody>
      </p:sp>
      <p:sp>
        <p:nvSpPr>
          <p:cNvPr id="3" name="Content Placeholder 2"/>
          <p:cNvSpPr>
            <a:spLocks noGrp="1"/>
          </p:cNvSpPr>
          <p:nvPr>
            <p:ph idx="1"/>
          </p:nvPr>
        </p:nvSpPr>
        <p:spPr/>
        <p:txBody>
          <a:bodyPr/>
          <a:lstStyle/>
          <a:p>
            <a:r>
              <a:rPr lang="en-US" dirty="0"/>
              <a:t>Act is law of land.</a:t>
            </a:r>
          </a:p>
          <a:p>
            <a:r>
              <a:rPr lang="en-US" dirty="0"/>
              <a:t>While most of the people know the term Law, not many remember specific Acts that are applicable in different areas and in different circumstances.</a:t>
            </a:r>
          </a:p>
          <a:p>
            <a:endParaRPr lang="en-US" dirty="0"/>
          </a:p>
        </p:txBody>
      </p:sp>
    </p:spTree>
    <p:extLst>
      <p:ext uri="{BB962C8B-B14F-4D97-AF65-F5344CB8AC3E}">
        <p14:creationId xmlns:p14="http://schemas.microsoft.com/office/powerpoint/2010/main" val="486681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Rules</a:t>
            </a:r>
            <a:endParaRPr lang="en-US" dirty="0"/>
          </a:p>
        </p:txBody>
      </p:sp>
      <p:sp>
        <p:nvSpPr>
          <p:cNvPr id="3" name="Content Placeholder 2"/>
          <p:cNvSpPr>
            <a:spLocks noGrp="1"/>
          </p:cNvSpPr>
          <p:nvPr>
            <p:ph idx="1"/>
          </p:nvPr>
        </p:nvSpPr>
        <p:spPr/>
        <p:txBody>
          <a:bodyPr/>
          <a:lstStyle/>
          <a:p>
            <a:r>
              <a:rPr lang="en-US" dirty="0"/>
              <a:t>Rules are based on the Act that has been approved and serve as a mean to make the Act a lot easier to follow.</a:t>
            </a:r>
          </a:p>
          <a:p>
            <a:r>
              <a:rPr lang="en-US" dirty="0"/>
              <a:t>For this reason, one Act can have numerous Rules.</a:t>
            </a:r>
          </a:p>
          <a:p>
            <a:r>
              <a:rPr lang="en-US" dirty="0"/>
              <a:t>Rules/Regulations have detailed information about an Act and they abide by the rules that are set by the Act.</a:t>
            </a:r>
          </a:p>
          <a:p>
            <a:r>
              <a:rPr lang="en-US" dirty="0"/>
              <a:t>People can follow the Rules so that they can understand and follow the Act properly. </a:t>
            </a:r>
          </a:p>
          <a:p>
            <a:pPr marL="0" indent="0">
              <a:buNone/>
            </a:pPr>
            <a:endParaRPr lang="en-US" dirty="0"/>
          </a:p>
        </p:txBody>
      </p:sp>
    </p:spTree>
    <p:extLst>
      <p:ext uri="{BB962C8B-B14F-4D97-AF65-F5344CB8AC3E}">
        <p14:creationId xmlns:p14="http://schemas.microsoft.com/office/powerpoint/2010/main" val="1904148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Ordinance</a:t>
            </a:r>
            <a:endParaRPr lang="en-US" b="1" dirty="0"/>
          </a:p>
        </p:txBody>
      </p:sp>
      <p:sp>
        <p:nvSpPr>
          <p:cNvPr id="3" name="Content Placeholder 2"/>
          <p:cNvSpPr>
            <a:spLocks noGrp="1"/>
          </p:cNvSpPr>
          <p:nvPr>
            <p:ph idx="1"/>
          </p:nvPr>
        </p:nvSpPr>
        <p:spPr/>
        <p:txBody>
          <a:bodyPr/>
          <a:lstStyle/>
          <a:p>
            <a:r>
              <a:rPr lang="en-US" dirty="0" smtClean="0"/>
              <a:t>Ordinance is a temporary law which is made by the President or provincial Governors in case when parliament/</a:t>
            </a:r>
            <a:r>
              <a:rPr lang="en-US" dirty="0"/>
              <a:t>a</a:t>
            </a:r>
            <a:r>
              <a:rPr lang="en-US" dirty="0" smtClean="0"/>
              <a:t>ssembly is not in session. It is applicable for 120 days and when assembly members are in house then it is presented in the assembly to pass and it becomes a law/act. And if the assembly is not in house after 120 days then it is renewed again for 120 days or dissolved. </a:t>
            </a:r>
          </a:p>
          <a:p>
            <a:r>
              <a:rPr lang="en-US" dirty="0" smtClean="0"/>
              <a:t>Ordinances can be made on national level or provincial level.</a:t>
            </a:r>
            <a:endParaRPr lang="en-US" dirty="0"/>
          </a:p>
        </p:txBody>
      </p:sp>
    </p:spTree>
    <p:extLst>
      <p:ext uri="{BB962C8B-B14F-4D97-AF65-F5344CB8AC3E}">
        <p14:creationId xmlns:p14="http://schemas.microsoft.com/office/powerpoint/2010/main" val="321008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1225</TotalTime>
  <Words>1214</Words>
  <Application>Microsoft Office PowerPoint</Application>
  <PresentationFormat>Widescreen</PresentationFormat>
  <Paragraphs>52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Key concepts in studying Social Legislation</vt:lpstr>
      <vt:lpstr>Law</vt:lpstr>
      <vt:lpstr>Central Institutions for creating and interpreting law</vt:lpstr>
      <vt:lpstr>PowerPoint Presentation</vt:lpstr>
      <vt:lpstr>Legislation</vt:lpstr>
      <vt:lpstr>Jurisprudence</vt:lpstr>
      <vt:lpstr>Act</vt:lpstr>
      <vt:lpstr>Rules</vt:lpstr>
      <vt:lpstr>Ordinance</vt:lpstr>
      <vt:lpstr>Constitution</vt:lpstr>
      <vt:lpstr>Social Justice</vt:lpstr>
      <vt:lpstr>Social Legislation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concepts in studying Social Legislation</dc:title>
  <dc:creator>Abdul Rehman</dc:creator>
  <cp:lastModifiedBy>Abdul Rehman</cp:lastModifiedBy>
  <cp:revision>25</cp:revision>
  <dcterms:created xsi:type="dcterms:W3CDTF">2020-10-01T14:47:16Z</dcterms:created>
  <dcterms:modified xsi:type="dcterms:W3CDTF">2020-10-03T13:34:10Z</dcterms:modified>
</cp:coreProperties>
</file>